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82" r:id="rId4"/>
    <p:sldId id="293" r:id="rId5"/>
    <p:sldId id="283" r:id="rId6"/>
    <p:sldId id="285" r:id="rId7"/>
    <p:sldId id="287" r:id="rId8"/>
    <p:sldId id="288" r:id="rId9"/>
    <p:sldId id="289" r:id="rId10"/>
    <p:sldId id="290" r:id="rId11"/>
    <p:sldId id="291" r:id="rId12"/>
    <p:sldId id="292" r:id="rId13"/>
    <p:sldId id="296" r:id="rId14"/>
    <p:sldId id="297" r:id="rId15"/>
    <p:sldId id="298" r:id="rId16"/>
    <p:sldId id="299" r:id="rId17"/>
    <p:sldId id="300" r:id="rId18"/>
    <p:sldId id="301" r:id="rId19"/>
    <p:sldId id="302" r:id="rId20"/>
    <p:sldId id="303" r:id="rId21"/>
    <p:sldId id="304" r:id="rId22"/>
    <p:sldId id="261" r:id="rId23"/>
    <p:sldId id="262"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1284"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7B86CC-01CA-448C-AE70-97231CE5AFD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B27FC11-0EF4-492E-A571-1DF102A0B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5EA317B-075C-4180-93C0-7ECC2E9563EB}"/>
              </a:ext>
            </a:extLst>
          </p:cNvPr>
          <p:cNvSpPr>
            <a:spLocks noGrp="1"/>
          </p:cNvSpPr>
          <p:nvPr>
            <p:ph type="dt" sz="half" idx="10"/>
          </p:nvPr>
        </p:nvSpPr>
        <p:spPr/>
        <p:txBody>
          <a:bodyPr/>
          <a:lstStyle/>
          <a:p>
            <a:fld id="{9289D3EA-1CF4-49A7-9558-223C52AC5428}" type="datetimeFigureOut">
              <a:rPr lang="de-DE" smtClean="0"/>
              <a:t>25.06.2025</a:t>
            </a:fld>
            <a:endParaRPr lang="de-DE" dirty="0"/>
          </a:p>
        </p:txBody>
      </p:sp>
      <p:sp>
        <p:nvSpPr>
          <p:cNvPr id="5" name="Fußzeilenplatzhalter 4">
            <a:extLst>
              <a:ext uri="{FF2B5EF4-FFF2-40B4-BE49-F238E27FC236}">
                <a16:creationId xmlns:a16="http://schemas.microsoft.com/office/drawing/2014/main" id="{E91EDD18-6E05-41E6-BEF7-D7970C9F62B9}"/>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DCFA975E-1F21-4817-9B20-5AC56DDFA0BC}"/>
              </a:ext>
            </a:extLst>
          </p:cNvPr>
          <p:cNvSpPr>
            <a:spLocks noGrp="1"/>
          </p:cNvSpPr>
          <p:nvPr>
            <p:ph type="sldNum" sz="quarter" idx="12"/>
          </p:nvPr>
        </p:nvSpPr>
        <p:spPr/>
        <p:txBody>
          <a:bodyPr/>
          <a:lstStyle/>
          <a:p>
            <a:fld id="{554A5E04-2B4C-415B-A220-CE0D7F352388}" type="slidenum">
              <a:rPr lang="de-DE" smtClean="0"/>
              <a:t>‹Nr.›</a:t>
            </a:fld>
            <a:endParaRPr lang="de-DE" dirty="0"/>
          </a:p>
        </p:txBody>
      </p:sp>
    </p:spTree>
    <p:extLst>
      <p:ext uri="{BB962C8B-B14F-4D97-AF65-F5344CB8AC3E}">
        <p14:creationId xmlns:p14="http://schemas.microsoft.com/office/powerpoint/2010/main" val="1833790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87CF1E-27FE-4AEB-8049-0F6080128E6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436060D-A790-4FD0-B400-15EB55E6A38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355EDE8-D9C0-4BF4-B106-D175F7872A3D}"/>
              </a:ext>
            </a:extLst>
          </p:cNvPr>
          <p:cNvSpPr>
            <a:spLocks noGrp="1"/>
          </p:cNvSpPr>
          <p:nvPr>
            <p:ph type="dt" sz="half" idx="10"/>
          </p:nvPr>
        </p:nvSpPr>
        <p:spPr/>
        <p:txBody>
          <a:bodyPr/>
          <a:lstStyle/>
          <a:p>
            <a:fld id="{9289D3EA-1CF4-49A7-9558-223C52AC5428}" type="datetimeFigureOut">
              <a:rPr lang="de-DE" smtClean="0"/>
              <a:t>25.06.2025</a:t>
            </a:fld>
            <a:endParaRPr lang="de-DE" dirty="0"/>
          </a:p>
        </p:txBody>
      </p:sp>
      <p:sp>
        <p:nvSpPr>
          <p:cNvPr id="5" name="Fußzeilenplatzhalter 4">
            <a:extLst>
              <a:ext uri="{FF2B5EF4-FFF2-40B4-BE49-F238E27FC236}">
                <a16:creationId xmlns:a16="http://schemas.microsoft.com/office/drawing/2014/main" id="{B6AE58C6-5976-4369-950F-D04549597DD5}"/>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ACF27534-1AE3-4A49-B7B4-391E9E194ED8}"/>
              </a:ext>
            </a:extLst>
          </p:cNvPr>
          <p:cNvSpPr>
            <a:spLocks noGrp="1"/>
          </p:cNvSpPr>
          <p:nvPr>
            <p:ph type="sldNum" sz="quarter" idx="12"/>
          </p:nvPr>
        </p:nvSpPr>
        <p:spPr/>
        <p:txBody>
          <a:bodyPr/>
          <a:lstStyle/>
          <a:p>
            <a:fld id="{554A5E04-2B4C-415B-A220-CE0D7F352388}" type="slidenum">
              <a:rPr lang="de-DE" smtClean="0"/>
              <a:t>‹Nr.›</a:t>
            </a:fld>
            <a:endParaRPr lang="de-DE" dirty="0"/>
          </a:p>
        </p:txBody>
      </p:sp>
    </p:spTree>
    <p:extLst>
      <p:ext uri="{BB962C8B-B14F-4D97-AF65-F5344CB8AC3E}">
        <p14:creationId xmlns:p14="http://schemas.microsoft.com/office/powerpoint/2010/main" val="100652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1BF1EB5-8886-454E-A20E-5FA73499531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D4EC9C4-B548-4E5D-8027-B97B07DD9E7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823E893-76DF-4555-A8D2-F61C0F33D324}"/>
              </a:ext>
            </a:extLst>
          </p:cNvPr>
          <p:cNvSpPr>
            <a:spLocks noGrp="1"/>
          </p:cNvSpPr>
          <p:nvPr>
            <p:ph type="dt" sz="half" idx="10"/>
          </p:nvPr>
        </p:nvSpPr>
        <p:spPr/>
        <p:txBody>
          <a:bodyPr/>
          <a:lstStyle/>
          <a:p>
            <a:fld id="{9289D3EA-1CF4-49A7-9558-223C52AC5428}" type="datetimeFigureOut">
              <a:rPr lang="de-DE" smtClean="0"/>
              <a:t>25.06.2025</a:t>
            </a:fld>
            <a:endParaRPr lang="de-DE" dirty="0"/>
          </a:p>
        </p:txBody>
      </p:sp>
      <p:sp>
        <p:nvSpPr>
          <p:cNvPr id="5" name="Fußzeilenplatzhalter 4">
            <a:extLst>
              <a:ext uri="{FF2B5EF4-FFF2-40B4-BE49-F238E27FC236}">
                <a16:creationId xmlns:a16="http://schemas.microsoft.com/office/drawing/2014/main" id="{E61065F6-EE88-4569-9431-74D66D41B666}"/>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648F6B60-B8AD-4589-AF49-C6213FA20D7D}"/>
              </a:ext>
            </a:extLst>
          </p:cNvPr>
          <p:cNvSpPr>
            <a:spLocks noGrp="1"/>
          </p:cNvSpPr>
          <p:nvPr>
            <p:ph type="sldNum" sz="quarter" idx="12"/>
          </p:nvPr>
        </p:nvSpPr>
        <p:spPr/>
        <p:txBody>
          <a:bodyPr/>
          <a:lstStyle/>
          <a:p>
            <a:fld id="{554A5E04-2B4C-415B-A220-CE0D7F352388}" type="slidenum">
              <a:rPr lang="de-DE" smtClean="0"/>
              <a:t>‹Nr.›</a:t>
            </a:fld>
            <a:endParaRPr lang="de-DE" dirty="0"/>
          </a:p>
        </p:txBody>
      </p:sp>
    </p:spTree>
    <p:extLst>
      <p:ext uri="{BB962C8B-B14F-4D97-AF65-F5344CB8AC3E}">
        <p14:creationId xmlns:p14="http://schemas.microsoft.com/office/powerpoint/2010/main" val="2339232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68DB95-0A17-4245-8EDA-997800A6E69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7D50007-3C11-487C-A101-2B5F99D50C0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B01A3C0-582F-4849-A65C-580D4CA53F3D}"/>
              </a:ext>
            </a:extLst>
          </p:cNvPr>
          <p:cNvSpPr>
            <a:spLocks noGrp="1"/>
          </p:cNvSpPr>
          <p:nvPr>
            <p:ph type="dt" sz="half" idx="10"/>
          </p:nvPr>
        </p:nvSpPr>
        <p:spPr/>
        <p:txBody>
          <a:bodyPr/>
          <a:lstStyle/>
          <a:p>
            <a:fld id="{9289D3EA-1CF4-49A7-9558-223C52AC5428}" type="datetimeFigureOut">
              <a:rPr lang="de-DE" smtClean="0"/>
              <a:t>25.06.2025</a:t>
            </a:fld>
            <a:endParaRPr lang="de-DE" dirty="0"/>
          </a:p>
        </p:txBody>
      </p:sp>
      <p:sp>
        <p:nvSpPr>
          <p:cNvPr id="5" name="Fußzeilenplatzhalter 4">
            <a:extLst>
              <a:ext uri="{FF2B5EF4-FFF2-40B4-BE49-F238E27FC236}">
                <a16:creationId xmlns:a16="http://schemas.microsoft.com/office/drawing/2014/main" id="{2620458F-DC03-4F2A-9698-16C01FC92C80}"/>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2BC3D250-8C2F-4125-A4E8-0A99D1E98211}"/>
              </a:ext>
            </a:extLst>
          </p:cNvPr>
          <p:cNvSpPr>
            <a:spLocks noGrp="1"/>
          </p:cNvSpPr>
          <p:nvPr>
            <p:ph type="sldNum" sz="quarter" idx="12"/>
          </p:nvPr>
        </p:nvSpPr>
        <p:spPr/>
        <p:txBody>
          <a:bodyPr/>
          <a:lstStyle/>
          <a:p>
            <a:fld id="{554A5E04-2B4C-415B-A220-CE0D7F352388}" type="slidenum">
              <a:rPr lang="de-DE" smtClean="0"/>
              <a:t>‹Nr.›</a:t>
            </a:fld>
            <a:endParaRPr lang="de-DE" dirty="0"/>
          </a:p>
        </p:txBody>
      </p:sp>
    </p:spTree>
    <p:extLst>
      <p:ext uri="{BB962C8B-B14F-4D97-AF65-F5344CB8AC3E}">
        <p14:creationId xmlns:p14="http://schemas.microsoft.com/office/powerpoint/2010/main" val="415104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148821-3860-4376-A5B7-01B8592DBD2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30222AE-49DF-4799-AE79-2854072AFD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769DC08-DE55-4F9B-A176-BFEF48203BEA}"/>
              </a:ext>
            </a:extLst>
          </p:cNvPr>
          <p:cNvSpPr>
            <a:spLocks noGrp="1"/>
          </p:cNvSpPr>
          <p:nvPr>
            <p:ph type="dt" sz="half" idx="10"/>
          </p:nvPr>
        </p:nvSpPr>
        <p:spPr/>
        <p:txBody>
          <a:bodyPr/>
          <a:lstStyle/>
          <a:p>
            <a:fld id="{9289D3EA-1CF4-49A7-9558-223C52AC5428}" type="datetimeFigureOut">
              <a:rPr lang="de-DE" smtClean="0"/>
              <a:t>25.06.2025</a:t>
            </a:fld>
            <a:endParaRPr lang="de-DE" dirty="0"/>
          </a:p>
        </p:txBody>
      </p:sp>
      <p:sp>
        <p:nvSpPr>
          <p:cNvPr id="5" name="Fußzeilenplatzhalter 4">
            <a:extLst>
              <a:ext uri="{FF2B5EF4-FFF2-40B4-BE49-F238E27FC236}">
                <a16:creationId xmlns:a16="http://schemas.microsoft.com/office/drawing/2014/main" id="{07A5E06A-2F74-488B-84FC-390E93320AC6}"/>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0F5AABBE-0BF3-4DD2-8AE1-2E8751E995C1}"/>
              </a:ext>
            </a:extLst>
          </p:cNvPr>
          <p:cNvSpPr>
            <a:spLocks noGrp="1"/>
          </p:cNvSpPr>
          <p:nvPr>
            <p:ph type="sldNum" sz="quarter" idx="12"/>
          </p:nvPr>
        </p:nvSpPr>
        <p:spPr/>
        <p:txBody>
          <a:bodyPr/>
          <a:lstStyle/>
          <a:p>
            <a:fld id="{554A5E04-2B4C-415B-A220-CE0D7F352388}" type="slidenum">
              <a:rPr lang="de-DE" smtClean="0"/>
              <a:t>‹Nr.›</a:t>
            </a:fld>
            <a:endParaRPr lang="de-DE" dirty="0"/>
          </a:p>
        </p:txBody>
      </p:sp>
    </p:spTree>
    <p:extLst>
      <p:ext uri="{BB962C8B-B14F-4D97-AF65-F5344CB8AC3E}">
        <p14:creationId xmlns:p14="http://schemas.microsoft.com/office/powerpoint/2010/main" val="1073509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26456-161F-49E7-B35F-AB705400615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C6846F6-7E9B-46D8-BCED-DDD77DEF2A7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40C4186-0071-437F-A537-71308FEB87A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10B16BD-67AD-4786-8D71-CF9358D7730A}"/>
              </a:ext>
            </a:extLst>
          </p:cNvPr>
          <p:cNvSpPr>
            <a:spLocks noGrp="1"/>
          </p:cNvSpPr>
          <p:nvPr>
            <p:ph type="dt" sz="half" idx="10"/>
          </p:nvPr>
        </p:nvSpPr>
        <p:spPr/>
        <p:txBody>
          <a:bodyPr/>
          <a:lstStyle/>
          <a:p>
            <a:fld id="{9289D3EA-1CF4-49A7-9558-223C52AC5428}" type="datetimeFigureOut">
              <a:rPr lang="de-DE" smtClean="0"/>
              <a:t>25.06.2025</a:t>
            </a:fld>
            <a:endParaRPr lang="de-DE" dirty="0"/>
          </a:p>
        </p:txBody>
      </p:sp>
      <p:sp>
        <p:nvSpPr>
          <p:cNvPr id="6" name="Fußzeilenplatzhalter 5">
            <a:extLst>
              <a:ext uri="{FF2B5EF4-FFF2-40B4-BE49-F238E27FC236}">
                <a16:creationId xmlns:a16="http://schemas.microsoft.com/office/drawing/2014/main" id="{C6995D5C-FE20-49E9-90D3-037DC629FA51}"/>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9BB60D59-4915-4E02-B573-C81826900EC9}"/>
              </a:ext>
            </a:extLst>
          </p:cNvPr>
          <p:cNvSpPr>
            <a:spLocks noGrp="1"/>
          </p:cNvSpPr>
          <p:nvPr>
            <p:ph type="sldNum" sz="quarter" idx="12"/>
          </p:nvPr>
        </p:nvSpPr>
        <p:spPr/>
        <p:txBody>
          <a:bodyPr/>
          <a:lstStyle/>
          <a:p>
            <a:fld id="{554A5E04-2B4C-415B-A220-CE0D7F352388}" type="slidenum">
              <a:rPr lang="de-DE" smtClean="0"/>
              <a:t>‹Nr.›</a:t>
            </a:fld>
            <a:endParaRPr lang="de-DE" dirty="0"/>
          </a:p>
        </p:txBody>
      </p:sp>
    </p:spTree>
    <p:extLst>
      <p:ext uri="{BB962C8B-B14F-4D97-AF65-F5344CB8AC3E}">
        <p14:creationId xmlns:p14="http://schemas.microsoft.com/office/powerpoint/2010/main" val="405478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45EFCE-E120-4A6E-B50A-D57C9127B5C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B6AEC33-0399-4520-833E-400D19B53E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4A7FC94-DCC6-4CDE-89DE-E98C1349C65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8ABEB14-BF5B-4085-8C8B-6E1907712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C7CB2F4-06D5-40CA-A587-8C84704EBB5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F31017D-6780-464A-AB46-BC628763D4A8}"/>
              </a:ext>
            </a:extLst>
          </p:cNvPr>
          <p:cNvSpPr>
            <a:spLocks noGrp="1"/>
          </p:cNvSpPr>
          <p:nvPr>
            <p:ph type="dt" sz="half" idx="10"/>
          </p:nvPr>
        </p:nvSpPr>
        <p:spPr/>
        <p:txBody>
          <a:bodyPr/>
          <a:lstStyle/>
          <a:p>
            <a:fld id="{9289D3EA-1CF4-49A7-9558-223C52AC5428}" type="datetimeFigureOut">
              <a:rPr lang="de-DE" smtClean="0"/>
              <a:t>25.06.2025</a:t>
            </a:fld>
            <a:endParaRPr lang="de-DE" dirty="0"/>
          </a:p>
        </p:txBody>
      </p:sp>
      <p:sp>
        <p:nvSpPr>
          <p:cNvPr id="8" name="Fußzeilenplatzhalter 7">
            <a:extLst>
              <a:ext uri="{FF2B5EF4-FFF2-40B4-BE49-F238E27FC236}">
                <a16:creationId xmlns:a16="http://schemas.microsoft.com/office/drawing/2014/main" id="{980A3185-3853-4C02-93D6-143B5B847059}"/>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6F27080C-00A0-4215-8FF8-53D0FA4C15B5}"/>
              </a:ext>
            </a:extLst>
          </p:cNvPr>
          <p:cNvSpPr>
            <a:spLocks noGrp="1"/>
          </p:cNvSpPr>
          <p:nvPr>
            <p:ph type="sldNum" sz="quarter" idx="12"/>
          </p:nvPr>
        </p:nvSpPr>
        <p:spPr/>
        <p:txBody>
          <a:bodyPr/>
          <a:lstStyle/>
          <a:p>
            <a:fld id="{554A5E04-2B4C-415B-A220-CE0D7F352388}" type="slidenum">
              <a:rPr lang="de-DE" smtClean="0"/>
              <a:t>‹Nr.›</a:t>
            </a:fld>
            <a:endParaRPr lang="de-DE" dirty="0"/>
          </a:p>
        </p:txBody>
      </p:sp>
    </p:spTree>
    <p:extLst>
      <p:ext uri="{BB962C8B-B14F-4D97-AF65-F5344CB8AC3E}">
        <p14:creationId xmlns:p14="http://schemas.microsoft.com/office/powerpoint/2010/main" val="3590453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D01DE5-8878-46CC-BE21-8B41BB9BFAF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CE8975F-A88E-4DB7-954A-927B4809B530}"/>
              </a:ext>
            </a:extLst>
          </p:cNvPr>
          <p:cNvSpPr>
            <a:spLocks noGrp="1"/>
          </p:cNvSpPr>
          <p:nvPr>
            <p:ph type="dt" sz="half" idx="10"/>
          </p:nvPr>
        </p:nvSpPr>
        <p:spPr/>
        <p:txBody>
          <a:bodyPr/>
          <a:lstStyle/>
          <a:p>
            <a:fld id="{9289D3EA-1CF4-49A7-9558-223C52AC5428}" type="datetimeFigureOut">
              <a:rPr lang="de-DE" smtClean="0"/>
              <a:t>25.06.2025</a:t>
            </a:fld>
            <a:endParaRPr lang="de-DE" dirty="0"/>
          </a:p>
        </p:txBody>
      </p:sp>
      <p:sp>
        <p:nvSpPr>
          <p:cNvPr id="4" name="Fußzeilenplatzhalter 3">
            <a:extLst>
              <a:ext uri="{FF2B5EF4-FFF2-40B4-BE49-F238E27FC236}">
                <a16:creationId xmlns:a16="http://schemas.microsoft.com/office/drawing/2014/main" id="{7FF9833F-E2B0-4B4A-9E2D-30A67744C0AC}"/>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3D9F4786-2136-459C-B082-B105930D5617}"/>
              </a:ext>
            </a:extLst>
          </p:cNvPr>
          <p:cNvSpPr>
            <a:spLocks noGrp="1"/>
          </p:cNvSpPr>
          <p:nvPr>
            <p:ph type="sldNum" sz="quarter" idx="12"/>
          </p:nvPr>
        </p:nvSpPr>
        <p:spPr/>
        <p:txBody>
          <a:bodyPr/>
          <a:lstStyle/>
          <a:p>
            <a:fld id="{554A5E04-2B4C-415B-A220-CE0D7F352388}" type="slidenum">
              <a:rPr lang="de-DE" smtClean="0"/>
              <a:t>‹Nr.›</a:t>
            </a:fld>
            <a:endParaRPr lang="de-DE" dirty="0"/>
          </a:p>
        </p:txBody>
      </p:sp>
    </p:spTree>
    <p:extLst>
      <p:ext uri="{BB962C8B-B14F-4D97-AF65-F5344CB8AC3E}">
        <p14:creationId xmlns:p14="http://schemas.microsoft.com/office/powerpoint/2010/main" val="426049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48EE725-9068-4307-A5E6-40EA14417A92}"/>
              </a:ext>
            </a:extLst>
          </p:cNvPr>
          <p:cNvSpPr>
            <a:spLocks noGrp="1"/>
          </p:cNvSpPr>
          <p:nvPr>
            <p:ph type="dt" sz="half" idx="10"/>
          </p:nvPr>
        </p:nvSpPr>
        <p:spPr/>
        <p:txBody>
          <a:bodyPr/>
          <a:lstStyle/>
          <a:p>
            <a:fld id="{9289D3EA-1CF4-49A7-9558-223C52AC5428}" type="datetimeFigureOut">
              <a:rPr lang="de-DE" smtClean="0"/>
              <a:t>25.06.2025</a:t>
            </a:fld>
            <a:endParaRPr lang="de-DE" dirty="0"/>
          </a:p>
        </p:txBody>
      </p:sp>
      <p:sp>
        <p:nvSpPr>
          <p:cNvPr id="3" name="Fußzeilenplatzhalter 2">
            <a:extLst>
              <a:ext uri="{FF2B5EF4-FFF2-40B4-BE49-F238E27FC236}">
                <a16:creationId xmlns:a16="http://schemas.microsoft.com/office/drawing/2014/main" id="{B8EB5083-9657-4C22-9297-B25024867E60}"/>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54EF6F8B-C9DA-4CE9-8D2B-D42E65A92973}"/>
              </a:ext>
            </a:extLst>
          </p:cNvPr>
          <p:cNvSpPr>
            <a:spLocks noGrp="1"/>
          </p:cNvSpPr>
          <p:nvPr>
            <p:ph type="sldNum" sz="quarter" idx="12"/>
          </p:nvPr>
        </p:nvSpPr>
        <p:spPr/>
        <p:txBody>
          <a:bodyPr/>
          <a:lstStyle/>
          <a:p>
            <a:fld id="{554A5E04-2B4C-415B-A220-CE0D7F352388}" type="slidenum">
              <a:rPr lang="de-DE" smtClean="0"/>
              <a:t>‹Nr.›</a:t>
            </a:fld>
            <a:endParaRPr lang="de-DE" dirty="0"/>
          </a:p>
        </p:txBody>
      </p:sp>
    </p:spTree>
    <p:extLst>
      <p:ext uri="{BB962C8B-B14F-4D97-AF65-F5344CB8AC3E}">
        <p14:creationId xmlns:p14="http://schemas.microsoft.com/office/powerpoint/2010/main" val="2349598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43DAC-6D96-4EB1-95F6-90BC82ACF27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144C855-AE64-453A-87C2-C59076CDD1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8804CB6-4E90-4A21-A45E-CB0E2A5DC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440A993-8919-4D0F-AFFD-7CCF37313823}"/>
              </a:ext>
            </a:extLst>
          </p:cNvPr>
          <p:cNvSpPr>
            <a:spLocks noGrp="1"/>
          </p:cNvSpPr>
          <p:nvPr>
            <p:ph type="dt" sz="half" idx="10"/>
          </p:nvPr>
        </p:nvSpPr>
        <p:spPr/>
        <p:txBody>
          <a:bodyPr/>
          <a:lstStyle/>
          <a:p>
            <a:fld id="{9289D3EA-1CF4-49A7-9558-223C52AC5428}" type="datetimeFigureOut">
              <a:rPr lang="de-DE" smtClean="0"/>
              <a:t>25.06.2025</a:t>
            </a:fld>
            <a:endParaRPr lang="de-DE" dirty="0"/>
          </a:p>
        </p:txBody>
      </p:sp>
      <p:sp>
        <p:nvSpPr>
          <p:cNvPr id="6" name="Fußzeilenplatzhalter 5">
            <a:extLst>
              <a:ext uri="{FF2B5EF4-FFF2-40B4-BE49-F238E27FC236}">
                <a16:creationId xmlns:a16="http://schemas.microsoft.com/office/drawing/2014/main" id="{ECD2F3EA-A20D-4FF1-BC6F-FC891743F8FC}"/>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268A8A8A-6E65-4DE4-8932-86F63F2F9AF8}"/>
              </a:ext>
            </a:extLst>
          </p:cNvPr>
          <p:cNvSpPr>
            <a:spLocks noGrp="1"/>
          </p:cNvSpPr>
          <p:nvPr>
            <p:ph type="sldNum" sz="quarter" idx="12"/>
          </p:nvPr>
        </p:nvSpPr>
        <p:spPr/>
        <p:txBody>
          <a:bodyPr/>
          <a:lstStyle/>
          <a:p>
            <a:fld id="{554A5E04-2B4C-415B-A220-CE0D7F352388}" type="slidenum">
              <a:rPr lang="de-DE" smtClean="0"/>
              <a:t>‹Nr.›</a:t>
            </a:fld>
            <a:endParaRPr lang="de-DE" dirty="0"/>
          </a:p>
        </p:txBody>
      </p:sp>
    </p:spTree>
    <p:extLst>
      <p:ext uri="{BB962C8B-B14F-4D97-AF65-F5344CB8AC3E}">
        <p14:creationId xmlns:p14="http://schemas.microsoft.com/office/powerpoint/2010/main" val="1935338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FA9AA-7368-4A82-A23A-7A4423B3B27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823EBE1-FA92-4B88-B494-2889261360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593CE7E2-4002-4731-9C96-CBE6CA74C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8258E57-A165-49CA-A380-3ACE45CF3136}"/>
              </a:ext>
            </a:extLst>
          </p:cNvPr>
          <p:cNvSpPr>
            <a:spLocks noGrp="1"/>
          </p:cNvSpPr>
          <p:nvPr>
            <p:ph type="dt" sz="half" idx="10"/>
          </p:nvPr>
        </p:nvSpPr>
        <p:spPr/>
        <p:txBody>
          <a:bodyPr/>
          <a:lstStyle/>
          <a:p>
            <a:fld id="{9289D3EA-1CF4-49A7-9558-223C52AC5428}" type="datetimeFigureOut">
              <a:rPr lang="de-DE" smtClean="0"/>
              <a:t>25.06.2025</a:t>
            </a:fld>
            <a:endParaRPr lang="de-DE" dirty="0"/>
          </a:p>
        </p:txBody>
      </p:sp>
      <p:sp>
        <p:nvSpPr>
          <p:cNvPr id="6" name="Fußzeilenplatzhalter 5">
            <a:extLst>
              <a:ext uri="{FF2B5EF4-FFF2-40B4-BE49-F238E27FC236}">
                <a16:creationId xmlns:a16="http://schemas.microsoft.com/office/drawing/2014/main" id="{D21A60B2-AA1B-44E0-AC23-13EA799445C6}"/>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B79700BD-347A-47EE-B287-766AD4B4FF3D}"/>
              </a:ext>
            </a:extLst>
          </p:cNvPr>
          <p:cNvSpPr>
            <a:spLocks noGrp="1"/>
          </p:cNvSpPr>
          <p:nvPr>
            <p:ph type="sldNum" sz="quarter" idx="12"/>
          </p:nvPr>
        </p:nvSpPr>
        <p:spPr/>
        <p:txBody>
          <a:bodyPr/>
          <a:lstStyle/>
          <a:p>
            <a:fld id="{554A5E04-2B4C-415B-A220-CE0D7F352388}" type="slidenum">
              <a:rPr lang="de-DE" smtClean="0"/>
              <a:t>‹Nr.›</a:t>
            </a:fld>
            <a:endParaRPr lang="de-DE" dirty="0"/>
          </a:p>
        </p:txBody>
      </p:sp>
    </p:spTree>
    <p:extLst>
      <p:ext uri="{BB962C8B-B14F-4D97-AF65-F5344CB8AC3E}">
        <p14:creationId xmlns:p14="http://schemas.microsoft.com/office/powerpoint/2010/main" val="60299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1E2F50F-123F-451D-A15F-FFD61D4D3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21D78B8-C038-4418-85A2-80AF0B3B1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A3BEB48-7AA9-49C5-A6DB-D20DF86287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9D3EA-1CF4-49A7-9558-223C52AC5428}" type="datetimeFigureOut">
              <a:rPr lang="de-DE" smtClean="0"/>
              <a:t>25.06.2025</a:t>
            </a:fld>
            <a:endParaRPr lang="de-DE" dirty="0"/>
          </a:p>
        </p:txBody>
      </p:sp>
      <p:sp>
        <p:nvSpPr>
          <p:cNvPr id="5" name="Fußzeilenplatzhalter 4">
            <a:extLst>
              <a:ext uri="{FF2B5EF4-FFF2-40B4-BE49-F238E27FC236}">
                <a16:creationId xmlns:a16="http://schemas.microsoft.com/office/drawing/2014/main" id="{D88DCED9-B181-45A6-9D5C-C3F5A0F04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601F0AC5-2720-42FF-A797-4639C980F5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A5E04-2B4C-415B-A220-CE0D7F352388}" type="slidenum">
              <a:rPr lang="de-DE" smtClean="0"/>
              <a:t>‹Nr.›</a:t>
            </a:fld>
            <a:endParaRPr lang="de-DE" dirty="0"/>
          </a:p>
        </p:txBody>
      </p:sp>
    </p:spTree>
    <p:extLst>
      <p:ext uri="{BB962C8B-B14F-4D97-AF65-F5344CB8AC3E}">
        <p14:creationId xmlns:p14="http://schemas.microsoft.com/office/powerpoint/2010/main" val="1114551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webp"/><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webp"/><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webp"/><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webp"/><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webp"/><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1026160" y="3513885"/>
            <a:ext cx="10390064" cy="808994"/>
          </a:xfrm>
        </p:spPr>
        <p:txBody>
          <a:bodyPr anchor="b">
            <a:normAutofit fontScale="90000"/>
          </a:bodyPr>
          <a:lstStyle/>
          <a:p>
            <a:r>
              <a:rPr lang="de-DE" sz="4000" b="1" dirty="0">
                <a:solidFill>
                  <a:srgbClr val="C00000"/>
                </a:solidFill>
              </a:rPr>
              <a:t>Brückenbauer des gesellschaftlichen Zusammenhalts</a:t>
            </a:r>
            <a:br>
              <a:rPr lang="de-DE" sz="4000" b="1" dirty="0">
                <a:solidFill>
                  <a:srgbClr val="C00000"/>
                </a:solidFill>
              </a:rPr>
            </a:br>
            <a:r>
              <a:rPr lang="de-DE" sz="4000" b="1" dirty="0">
                <a:solidFill>
                  <a:srgbClr val="C00000"/>
                </a:solidFill>
              </a:rPr>
              <a:t>als verpflichtendes Gremium nach §27 GO NRW</a:t>
            </a: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188" y="320231"/>
            <a:ext cx="7320172" cy="2836567"/>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08735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0" y="0"/>
            <a:ext cx="12192000" cy="6858000"/>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feld 6">
            <a:extLst>
              <a:ext uri="{FF2B5EF4-FFF2-40B4-BE49-F238E27FC236}">
                <a16:creationId xmlns:a16="http://schemas.microsoft.com/office/drawing/2014/main" id="{03FE4ECD-A9F0-7733-E04D-921ADCD0A5CF}"/>
              </a:ext>
            </a:extLst>
          </p:cNvPr>
          <p:cNvSpPr txBox="1"/>
          <p:nvPr/>
        </p:nvSpPr>
        <p:spPr>
          <a:xfrm>
            <a:off x="2726555" y="-830101"/>
            <a:ext cx="6364203" cy="646331"/>
          </a:xfrm>
          <a:prstGeom prst="rect">
            <a:avLst/>
          </a:prstGeom>
          <a:noFill/>
        </p:spPr>
        <p:txBody>
          <a:bodyPr wrap="square">
            <a:spAutoFit/>
          </a:bodyPr>
          <a:lstStyle/>
          <a:p>
            <a:br>
              <a:rPr lang="de-DE" sz="1800" dirty="0">
                <a:latin typeface="Calibri" panose="020F0502020204030204" pitchFamily="34" charset="0"/>
                <a:ea typeface="Calibri" panose="020F0502020204030204" pitchFamily="34" charset="0"/>
                <a:cs typeface="Times New Roman" panose="02020603050405020304" pitchFamily="18" charset="0"/>
              </a:rPr>
            </a:br>
            <a:endParaRPr lang="de-DE" dirty="0"/>
          </a:p>
        </p:txBody>
      </p:sp>
      <p:pic>
        <p:nvPicPr>
          <p:cNvPr id="9" name="Inhaltsplatzhalter 8">
            <a:extLst>
              <a:ext uri="{FF2B5EF4-FFF2-40B4-BE49-F238E27FC236}">
                <a16:creationId xmlns:a16="http://schemas.microsoft.com/office/drawing/2014/main" id="{EE9D39A1-C775-FC6D-6E20-66C9583DB8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3179" y="0"/>
            <a:ext cx="4531140" cy="6828173"/>
          </a:xfrm>
          <a:prstGeom prst="rect">
            <a:avLst/>
          </a:prstGeom>
        </p:spPr>
      </p:pic>
    </p:spTree>
    <p:extLst>
      <p:ext uri="{BB962C8B-B14F-4D97-AF65-F5344CB8AC3E}">
        <p14:creationId xmlns:p14="http://schemas.microsoft.com/office/powerpoint/2010/main" val="1071874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376149" y="1315675"/>
            <a:ext cx="12192000" cy="6858000"/>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feld 6">
            <a:extLst>
              <a:ext uri="{FF2B5EF4-FFF2-40B4-BE49-F238E27FC236}">
                <a16:creationId xmlns:a16="http://schemas.microsoft.com/office/drawing/2014/main" id="{03FE4ECD-A9F0-7733-E04D-921ADCD0A5CF}"/>
              </a:ext>
            </a:extLst>
          </p:cNvPr>
          <p:cNvSpPr txBox="1"/>
          <p:nvPr/>
        </p:nvSpPr>
        <p:spPr>
          <a:xfrm>
            <a:off x="3290048" y="676033"/>
            <a:ext cx="6364203" cy="646331"/>
          </a:xfrm>
          <a:prstGeom prst="rect">
            <a:avLst/>
          </a:prstGeom>
          <a:noFill/>
        </p:spPr>
        <p:txBody>
          <a:bodyPr wrap="square">
            <a:spAutoFit/>
          </a:bodyPr>
          <a:lstStyle/>
          <a:p>
            <a:br>
              <a:rPr lang="de-DE" sz="1800" dirty="0">
                <a:latin typeface="Calibri" panose="020F0502020204030204" pitchFamily="34" charset="0"/>
                <a:ea typeface="Calibri" panose="020F0502020204030204" pitchFamily="34" charset="0"/>
                <a:cs typeface="Times New Roman" panose="02020603050405020304" pitchFamily="18" charset="0"/>
              </a:rPr>
            </a:br>
            <a:endParaRPr lang="de-DE" dirty="0"/>
          </a:p>
        </p:txBody>
      </p:sp>
      <p:pic>
        <p:nvPicPr>
          <p:cNvPr id="3" name="Inhaltsplatzhalter 8">
            <a:extLst>
              <a:ext uri="{FF2B5EF4-FFF2-40B4-BE49-F238E27FC236}">
                <a16:creationId xmlns:a16="http://schemas.microsoft.com/office/drawing/2014/main" id="{7EAF88BC-8397-A78D-B0D6-4559D31910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14957" y="244494"/>
            <a:ext cx="5107527" cy="6613506"/>
          </a:xfrm>
          <a:prstGeom prst="rect">
            <a:avLst/>
          </a:prstGeom>
        </p:spPr>
      </p:pic>
    </p:spTree>
    <p:extLst>
      <p:ext uri="{BB962C8B-B14F-4D97-AF65-F5344CB8AC3E}">
        <p14:creationId xmlns:p14="http://schemas.microsoft.com/office/powerpoint/2010/main" val="2268358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610" y="56800"/>
            <a:ext cx="12191695" cy="6931141"/>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Inhaltsplatzhalter 4">
            <a:extLst>
              <a:ext uri="{FF2B5EF4-FFF2-40B4-BE49-F238E27FC236}">
                <a16:creationId xmlns:a16="http://schemas.microsoft.com/office/drawing/2014/main" id="{64B5812D-0C02-D206-F85E-79FD65DBA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36429" y="0"/>
            <a:ext cx="6362080" cy="6751914"/>
          </a:xfrm>
          <a:prstGeom prst="rect">
            <a:avLst/>
          </a:prstGeom>
        </p:spPr>
      </p:pic>
      <p:sp>
        <p:nvSpPr>
          <p:cNvPr id="11" name="Textfeld 10">
            <a:extLst>
              <a:ext uri="{FF2B5EF4-FFF2-40B4-BE49-F238E27FC236}">
                <a16:creationId xmlns:a16="http://schemas.microsoft.com/office/drawing/2014/main" id="{785D4032-973A-3936-AB81-EB118B475DE3}"/>
              </a:ext>
            </a:extLst>
          </p:cNvPr>
          <p:cNvSpPr txBox="1"/>
          <p:nvPr/>
        </p:nvSpPr>
        <p:spPr>
          <a:xfrm>
            <a:off x="0" y="2174334"/>
            <a:ext cx="4061861" cy="830997"/>
          </a:xfrm>
          <a:prstGeom prst="rect">
            <a:avLst/>
          </a:prstGeom>
          <a:noFill/>
        </p:spPr>
        <p:txBody>
          <a:bodyPr wrap="square">
            <a:spAutoFit/>
          </a:bodyPr>
          <a:lstStyle/>
          <a:p>
            <a:r>
              <a:rPr lang="de-DE" sz="2400" b="1" dirty="0">
                <a:solidFill>
                  <a:srgbClr val="C00000"/>
                </a:solidFill>
              </a:rPr>
              <a:t>Jubiläumsfeier -50 Jahre des Integrationsrats Bielefeld</a:t>
            </a:r>
          </a:p>
        </p:txBody>
      </p:sp>
    </p:spTree>
    <p:extLst>
      <p:ext uri="{BB962C8B-B14F-4D97-AF65-F5344CB8AC3E}">
        <p14:creationId xmlns:p14="http://schemas.microsoft.com/office/powerpoint/2010/main" val="2829957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610" y="56800"/>
            <a:ext cx="12191695" cy="6931141"/>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Inhaltsplatzhalter 4">
            <a:extLst>
              <a:ext uri="{FF2B5EF4-FFF2-40B4-BE49-F238E27FC236}">
                <a16:creationId xmlns:a16="http://schemas.microsoft.com/office/drawing/2014/main" id="{64B5812D-0C02-D206-F85E-79FD65DBA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36429" y="56800"/>
            <a:ext cx="6362080" cy="6744400"/>
          </a:xfrm>
          <a:prstGeom prst="rect">
            <a:avLst/>
          </a:prstGeom>
        </p:spPr>
      </p:pic>
      <p:sp>
        <p:nvSpPr>
          <p:cNvPr id="11" name="Textfeld 10">
            <a:extLst>
              <a:ext uri="{FF2B5EF4-FFF2-40B4-BE49-F238E27FC236}">
                <a16:creationId xmlns:a16="http://schemas.microsoft.com/office/drawing/2014/main" id="{785D4032-973A-3936-AB81-EB118B475DE3}"/>
              </a:ext>
            </a:extLst>
          </p:cNvPr>
          <p:cNvSpPr txBox="1"/>
          <p:nvPr/>
        </p:nvSpPr>
        <p:spPr>
          <a:xfrm>
            <a:off x="0" y="2174334"/>
            <a:ext cx="4061861" cy="1200329"/>
          </a:xfrm>
          <a:prstGeom prst="rect">
            <a:avLst/>
          </a:prstGeom>
          <a:noFill/>
        </p:spPr>
        <p:txBody>
          <a:bodyPr wrap="square">
            <a:spAutoFit/>
          </a:bodyPr>
          <a:lstStyle/>
          <a:p>
            <a:r>
              <a:rPr lang="de-DE" sz="2400" b="1" dirty="0">
                <a:solidFill>
                  <a:srgbClr val="C00000"/>
                </a:solidFill>
              </a:rPr>
              <a:t>Neubepflanzung /Baum zur Würdigung der Gastarbeiter*innen</a:t>
            </a:r>
          </a:p>
        </p:txBody>
      </p:sp>
    </p:spTree>
    <p:extLst>
      <p:ext uri="{BB962C8B-B14F-4D97-AF65-F5344CB8AC3E}">
        <p14:creationId xmlns:p14="http://schemas.microsoft.com/office/powerpoint/2010/main" val="4210276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610" y="56800"/>
            <a:ext cx="12191695" cy="6931141"/>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Inhaltsplatzhalter 4">
            <a:extLst>
              <a:ext uri="{FF2B5EF4-FFF2-40B4-BE49-F238E27FC236}">
                <a16:creationId xmlns:a16="http://schemas.microsoft.com/office/drawing/2014/main" id="{64B5812D-0C02-D206-F85E-79FD65DBA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65415" y="0"/>
            <a:ext cx="6433094" cy="6644811"/>
          </a:xfrm>
          <a:prstGeom prst="rect">
            <a:avLst/>
          </a:prstGeom>
        </p:spPr>
      </p:pic>
      <p:sp>
        <p:nvSpPr>
          <p:cNvPr id="11" name="Textfeld 10">
            <a:extLst>
              <a:ext uri="{FF2B5EF4-FFF2-40B4-BE49-F238E27FC236}">
                <a16:creationId xmlns:a16="http://schemas.microsoft.com/office/drawing/2014/main" id="{785D4032-973A-3936-AB81-EB118B475DE3}"/>
              </a:ext>
            </a:extLst>
          </p:cNvPr>
          <p:cNvSpPr txBox="1"/>
          <p:nvPr/>
        </p:nvSpPr>
        <p:spPr>
          <a:xfrm>
            <a:off x="0" y="2174334"/>
            <a:ext cx="4061861" cy="1200329"/>
          </a:xfrm>
          <a:prstGeom prst="rect">
            <a:avLst/>
          </a:prstGeom>
          <a:noFill/>
        </p:spPr>
        <p:txBody>
          <a:bodyPr wrap="square">
            <a:spAutoFit/>
          </a:bodyPr>
          <a:lstStyle/>
          <a:p>
            <a:r>
              <a:rPr lang="de-DE" sz="2400" b="1" dirty="0">
                <a:solidFill>
                  <a:srgbClr val="C00000"/>
                </a:solidFill>
              </a:rPr>
              <a:t>Endlich! Umsetzung des Beschlusses 10+1 Bäume für die NSU Opfer</a:t>
            </a:r>
          </a:p>
        </p:txBody>
      </p:sp>
    </p:spTree>
    <p:extLst>
      <p:ext uri="{BB962C8B-B14F-4D97-AF65-F5344CB8AC3E}">
        <p14:creationId xmlns:p14="http://schemas.microsoft.com/office/powerpoint/2010/main" val="2894408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610" y="56800"/>
            <a:ext cx="12191695" cy="6931141"/>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Inhaltsplatzhalter 4">
            <a:extLst>
              <a:ext uri="{FF2B5EF4-FFF2-40B4-BE49-F238E27FC236}">
                <a16:creationId xmlns:a16="http://schemas.microsoft.com/office/drawing/2014/main" id="{64B5812D-0C02-D206-F85E-79FD65DBA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94300" y="0"/>
            <a:ext cx="7027919" cy="6801200"/>
          </a:xfrm>
          <a:prstGeom prst="rect">
            <a:avLst/>
          </a:prstGeom>
        </p:spPr>
      </p:pic>
      <p:sp>
        <p:nvSpPr>
          <p:cNvPr id="11" name="Textfeld 10">
            <a:extLst>
              <a:ext uri="{FF2B5EF4-FFF2-40B4-BE49-F238E27FC236}">
                <a16:creationId xmlns:a16="http://schemas.microsoft.com/office/drawing/2014/main" id="{785D4032-973A-3936-AB81-EB118B475DE3}"/>
              </a:ext>
            </a:extLst>
          </p:cNvPr>
          <p:cNvSpPr txBox="1"/>
          <p:nvPr/>
        </p:nvSpPr>
        <p:spPr>
          <a:xfrm>
            <a:off x="0" y="2174334"/>
            <a:ext cx="4061861" cy="1200329"/>
          </a:xfrm>
          <a:prstGeom prst="rect">
            <a:avLst/>
          </a:prstGeom>
          <a:noFill/>
        </p:spPr>
        <p:txBody>
          <a:bodyPr wrap="square">
            <a:spAutoFit/>
          </a:bodyPr>
          <a:lstStyle/>
          <a:p>
            <a:r>
              <a:rPr lang="de-DE" sz="2400" b="1" dirty="0">
                <a:solidFill>
                  <a:srgbClr val="C00000"/>
                </a:solidFill>
              </a:rPr>
              <a:t>Verleihung der Bielefelder Wanderpreises an den Integrationsrat</a:t>
            </a:r>
          </a:p>
        </p:txBody>
      </p:sp>
    </p:spTree>
    <p:extLst>
      <p:ext uri="{BB962C8B-B14F-4D97-AF65-F5344CB8AC3E}">
        <p14:creationId xmlns:p14="http://schemas.microsoft.com/office/powerpoint/2010/main" val="1889485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610" y="56800"/>
            <a:ext cx="12191695" cy="6931141"/>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Inhaltsplatzhalter 4">
            <a:extLst>
              <a:ext uri="{FF2B5EF4-FFF2-40B4-BE49-F238E27FC236}">
                <a16:creationId xmlns:a16="http://schemas.microsoft.com/office/drawing/2014/main" id="{64B5812D-0C02-D206-F85E-79FD65DBA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76800" y="-102361"/>
            <a:ext cx="6115200" cy="6903561"/>
          </a:xfrm>
          <a:prstGeom prst="rect">
            <a:avLst/>
          </a:prstGeom>
        </p:spPr>
      </p:pic>
      <p:sp>
        <p:nvSpPr>
          <p:cNvPr id="11" name="Textfeld 10">
            <a:extLst>
              <a:ext uri="{FF2B5EF4-FFF2-40B4-BE49-F238E27FC236}">
                <a16:creationId xmlns:a16="http://schemas.microsoft.com/office/drawing/2014/main" id="{785D4032-973A-3936-AB81-EB118B475DE3}"/>
              </a:ext>
            </a:extLst>
          </p:cNvPr>
          <p:cNvSpPr txBox="1"/>
          <p:nvPr/>
        </p:nvSpPr>
        <p:spPr>
          <a:xfrm>
            <a:off x="0" y="2174334"/>
            <a:ext cx="4061861" cy="830997"/>
          </a:xfrm>
          <a:prstGeom prst="rect">
            <a:avLst/>
          </a:prstGeom>
          <a:noFill/>
        </p:spPr>
        <p:txBody>
          <a:bodyPr wrap="square">
            <a:spAutoFit/>
          </a:bodyPr>
          <a:lstStyle/>
          <a:p>
            <a:r>
              <a:rPr lang="de-DE" sz="2400" b="1" dirty="0">
                <a:solidFill>
                  <a:srgbClr val="C00000"/>
                </a:solidFill>
              </a:rPr>
              <a:t>Veranstaltung „30 Jahre des Brandanschlags von Solingen“</a:t>
            </a:r>
          </a:p>
        </p:txBody>
      </p:sp>
    </p:spTree>
    <p:extLst>
      <p:ext uri="{BB962C8B-B14F-4D97-AF65-F5344CB8AC3E}">
        <p14:creationId xmlns:p14="http://schemas.microsoft.com/office/powerpoint/2010/main" val="2935703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610" y="56800"/>
            <a:ext cx="12191695" cy="6931141"/>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Inhaltsplatzhalter 4">
            <a:extLst>
              <a:ext uri="{FF2B5EF4-FFF2-40B4-BE49-F238E27FC236}">
                <a16:creationId xmlns:a16="http://schemas.microsoft.com/office/drawing/2014/main" id="{64B5812D-0C02-D206-F85E-79FD65DBA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67638" y="697179"/>
            <a:ext cx="6223447" cy="6104021"/>
          </a:xfrm>
          <a:prstGeom prst="rect">
            <a:avLst/>
          </a:prstGeom>
        </p:spPr>
      </p:pic>
      <p:sp>
        <p:nvSpPr>
          <p:cNvPr id="11" name="Textfeld 10">
            <a:extLst>
              <a:ext uri="{FF2B5EF4-FFF2-40B4-BE49-F238E27FC236}">
                <a16:creationId xmlns:a16="http://schemas.microsoft.com/office/drawing/2014/main" id="{785D4032-973A-3936-AB81-EB118B475DE3}"/>
              </a:ext>
            </a:extLst>
          </p:cNvPr>
          <p:cNvSpPr txBox="1"/>
          <p:nvPr/>
        </p:nvSpPr>
        <p:spPr>
          <a:xfrm>
            <a:off x="0" y="2174334"/>
            <a:ext cx="4061861" cy="830997"/>
          </a:xfrm>
          <a:prstGeom prst="rect">
            <a:avLst/>
          </a:prstGeom>
          <a:noFill/>
        </p:spPr>
        <p:txBody>
          <a:bodyPr wrap="square">
            <a:spAutoFit/>
          </a:bodyPr>
          <a:lstStyle/>
          <a:p>
            <a:r>
              <a:rPr lang="de-DE" sz="2400" b="1" dirty="0">
                <a:solidFill>
                  <a:srgbClr val="C00000"/>
                </a:solidFill>
              </a:rPr>
              <a:t>Ehrung der Vereine- Ein Beschluss des Integrationsrats</a:t>
            </a:r>
          </a:p>
        </p:txBody>
      </p:sp>
    </p:spTree>
    <p:extLst>
      <p:ext uri="{BB962C8B-B14F-4D97-AF65-F5344CB8AC3E}">
        <p14:creationId xmlns:p14="http://schemas.microsoft.com/office/powerpoint/2010/main" val="2568727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610" y="56800"/>
            <a:ext cx="12191695" cy="6931141"/>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Inhaltsplatzhalter 4">
            <a:extLst>
              <a:ext uri="{FF2B5EF4-FFF2-40B4-BE49-F238E27FC236}">
                <a16:creationId xmlns:a16="http://schemas.microsoft.com/office/drawing/2014/main" id="{64B5812D-0C02-D206-F85E-79FD65DBA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5470" y="666375"/>
            <a:ext cx="5768690" cy="6134825"/>
          </a:xfrm>
          <a:prstGeom prst="rect">
            <a:avLst/>
          </a:prstGeom>
        </p:spPr>
      </p:pic>
    </p:spTree>
    <p:extLst>
      <p:ext uri="{BB962C8B-B14F-4D97-AF65-F5344CB8AC3E}">
        <p14:creationId xmlns:p14="http://schemas.microsoft.com/office/powerpoint/2010/main" val="3926683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610" y="56800"/>
            <a:ext cx="12191695" cy="6931141"/>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6171844" cy="2737200"/>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Inhaltsplatzhalter 4">
            <a:extLst>
              <a:ext uri="{FF2B5EF4-FFF2-40B4-BE49-F238E27FC236}">
                <a16:creationId xmlns:a16="http://schemas.microsoft.com/office/drawing/2014/main" id="{64B5812D-0C02-D206-F85E-79FD65DBA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00800" y="-67045"/>
            <a:ext cx="5790285" cy="6992089"/>
          </a:xfrm>
          <a:prstGeom prst="rect">
            <a:avLst/>
          </a:prstGeom>
        </p:spPr>
      </p:pic>
    </p:spTree>
    <p:extLst>
      <p:ext uri="{BB962C8B-B14F-4D97-AF65-F5344CB8AC3E}">
        <p14:creationId xmlns:p14="http://schemas.microsoft.com/office/powerpoint/2010/main" val="1097055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0" y="0"/>
            <a:ext cx="12192000" cy="6858000"/>
          </a:xfrm>
        </p:spPr>
        <p:txBody>
          <a:bodyPr anchor="b">
            <a:normAutofit/>
          </a:bodyPr>
          <a:lstStyle/>
          <a:p>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87" y="119181"/>
            <a:ext cx="3876555" cy="1719244"/>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Grafik 3">
            <a:extLst>
              <a:ext uri="{FF2B5EF4-FFF2-40B4-BE49-F238E27FC236}">
                <a16:creationId xmlns:a16="http://schemas.microsoft.com/office/drawing/2014/main" id="{94671107-02AE-C59C-E1B2-CCD80F253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900" y="4077"/>
            <a:ext cx="7792219" cy="6849767"/>
          </a:xfrm>
          <a:prstGeom prst="rect">
            <a:avLst/>
          </a:prstGeom>
        </p:spPr>
      </p:pic>
      <p:sp>
        <p:nvSpPr>
          <p:cNvPr id="7" name="Textfeld 6">
            <a:extLst>
              <a:ext uri="{FF2B5EF4-FFF2-40B4-BE49-F238E27FC236}">
                <a16:creationId xmlns:a16="http://schemas.microsoft.com/office/drawing/2014/main" id="{141C5AAC-D690-F748-47FE-7C905057E3CB}"/>
              </a:ext>
            </a:extLst>
          </p:cNvPr>
          <p:cNvSpPr txBox="1"/>
          <p:nvPr/>
        </p:nvSpPr>
        <p:spPr>
          <a:xfrm rot="10800000" flipV="1">
            <a:off x="419099" y="2974257"/>
            <a:ext cx="2795681" cy="2308324"/>
          </a:xfrm>
          <a:prstGeom prst="rect">
            <a:avLst/>
          </a:prstGeom>
          <a:noFill/>
        </p:spPr>
        <p:txBody>
          <a:bodyPr wrap="square">
            <a:spAutoFit/>
          </a:bodyPr>
          <a:lstStyle/>
          <a:p>
            <a:r>
              <a:rPr lang="de-DE" sz="2400" b="1" dirty="0">
                <a:solidFill>
                  <a:srgbClr val="C00000"/>
                </a:solidFill>
              </a:rPr>
              <a:t>Nach der konstituierende Sitzung am 24.02. 2021 steht fest- drei Frauen übernehmen das Ruder!</a:t>
            </a:r>
          </a:p>
        </p:txBody>
      </p:sp>
    </p:spTree>
    <p:extLst>
      <p:ext uri="{BB962C8B-B14F-4D97-AF65-F5344CB8AC3E}">
        <p14:creationId xmlns:p14="http://schemas.microsoft.com/office/powerpoint/2010/main" val="2036107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610" y="56800"/>
            <a:ext cx="12191695" cy="6931141"/>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Inhaltsplatzhalter 4">
            <a:extLst>
              <a:ext uri="{FF2B5EF4-FFF2-40B4-BE49-F238E27FC236}">
                <a16:creationId xmlns:a16="http://schemas.microsoft.com/office/drawing/2014/main" id="{64B5812D-0C02-D206-F85E-79FD65DBA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9956" y="0"/>
            <a:ext cx="5468003" cy="6801200"/>
          </a:xfrm>
          <a:prstGeom prst="rect">
            <a:avLst/>
          </a:prstGeom>
        </p:spPr>
      </p:pic>
    </p:spTree>
    <p:extLst>
      <p:ext uri="{BB962C8B-B14F-4D97-AF65-F5344CB8AC3E}">
        <p14:creationId xmlns:p14="http://schemas.microsoft.com/office/powerpoint/2010/main" val="3622531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610" y="56800"/>
            <a:ext cx="12191695" cy="6931141"/>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Inhaltsplatzhalter 4">
            <a:extLst>
              <a:ext uri="{FF2B5EF4-FFF2-40B4-BE49-F238E27FC236}">
                <a16:creationId xmlns:a16="http://schemas.microsoft.com/office/drawing/2014/main" id="{64B5812D-0C02-D206-F85E-79FD65DBA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33615" y="2113115"/>
            <a:ext cx="4805105" cy="2351030"/>
          </a:xfrm>
          <a:prstGeom prst="rect">
            <a:avLst/>
          </a:prstGeom>
        </p:spPr>
      </p:pic>
    </p:spTree>
    <p:extLst>
      <p:ext uri="{BB962C8B-B14F-4D97-AF65-F5344CB8AC3E}">
        <p14:creationId xmlns:p14="http://schemas.microsoft.com/office/powerpoint/2010/main" val="2249245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644496" y="1607382"/>
            <a:ext cx="10640754" cy="775845"/>
          </a:xfrm>
        </p:spPr>
        <p:txBody>
          <a:bodyPr anchor="b">
            <a:noAutofit/>
          </a:bodyPr>
          <a:lstStyle/>
          <a:p>
            <a:r>
              <a:rPr lang="de-DE" sz="3600" dirty="0">
                <a:ea typeface="Calibri" panose="020F0502020204030204" pitchFamily="34" charset="0"/>
                <a:cs typeface="Times New Roman" panose="02020603050405020304" pitchFamily="18" charset="0"/>
              </a:rPr>
              <a:t>Weitere Ziele</a:t>
            </a:r>
            <a:br>
              <a:rPr lang="de-DE" sz="3600" dirty="0">
                <a:effectLst/>
                <a:ea typeface="Calibri" panose="020F0502020204030204" pitchFamily="34" charset="0"/>
                <a:cs typeface="Times New Roman" panose="02020603050405020304" pitchFamily="18" charset="0"/>
              </a:rPr>
            </a:br>
            <a:endParaRPr lang="de-DE" sz="36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88" y="156261"/>
            <a:ext cx="3129745" cy="1212776"/>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feld 5">
            <a:extLst>
              <a:ext uri="{FF2B5EF4-FFF2-40B4-BE49-F238E27FC236}">
                <a16:creationId xmlns:a16="http://schemas.microsoft.com/office/drawing/2014/main" id="{E55695CE-7643-4E15-9282-B45EA76BD3C7}"/>
              </a:ext>
            </a:extLst>
          </p:cNvPr>
          <p:cNvSpPr txBox="1"/>
          <p:nvPr/>
        </p:nvSpPr>
        <p:spPr>
          <a:xfrm>
            <a:off x="1234306" y="1976857"/>
            <a:ext cx="10046501" cy="5895973"/>
          </a:xfrm>
          <a:prstGeom prst="rect">
            <a:avLst/>
          </a:prstGeom>
          <a:noFill/>
        </p:spPr>
        <p:txBody>
          <a:bodyPr wrap="square" rtlCol="0">
            <a:spAutoFit/>
          </a:bodyPr>
          <a:lstStyle/>
          <a:p>
            <a:pPr lvl="0">
              <a:lnSpc>
                <a:spcPct val="107000"/>
              </a:lnSpc>
            </a:pP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Konsequentere Umsetzung des Allgemeinen Gleichbehandlungsgesetztes</a:t>
            </a:r>
          </a:p>
          <a:p>
            <a:pPr marL="342900" lvl="0" indent="-342900">
              <a:lnSpc>
                <a:spcPct val="107000"/>
              </a:lnSpc>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Interkulturelle Öffnung in allen Bereichen, insbesondere innerhalb der Verwaltung und der Politik</a:t>
            </a:r>
          </a:p>
          <a:p>
            <a:pPr marL="342900" lvl="0" indent="-342900">
              <a:lnSpc>
                <a:spcPct val="107000"/>
              </a:lnSpc>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Abbau von Rechtsextremismus und Populismus, sowie institutioneller Diskriminierung</a:t>
            </a:r>
          </a:p>
          <a:p>
            <a:pPr marL="342900" lvl="0" indent="-342900">
              <a:lnSpc>
                <a:spcPct val="107000"/>
              </a:lnSpc>
              <a:buFont typeface="Arial" panose="020B0604020202020204" pitchFamily="34" charset="0"/>
              <a:buChar char="•"/>
            </a:pPr>
            <a:r>
              <a:rPr lang="de-DE" sz="2000" dirty="0">
                <a:latin typeface="Calibri" panose="020F0502020204030204" pitchFamily="34" charset="0"/>
                <a:ea typeface="Calibri" panose="020F0502020204030204" pitchFamily="34" charset="0"/>
                <a:cs typeface="Times New Roman" panose="02020603050405020304" pitchFamily="18" charset="0"/>
              </a:rPr>
              <a:t>Erschaffung einer neutralen Antidiskriminierungsstelle</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de-DE" sz="2000" dirty="0">
                <a:latin typeface="Calibri" panose="020F0502020204030204" pitchFamily="34" charset="0"/>
                <a:ea typeface="Calibri" panose="020F0502020204030204" pitchFamily="34" charset="0"/>
                <a:cs typeface="Times New Roman" panose="02020603050405020304" pitchFamily="18" charset="0"/>
              </a:rPr>
              <a:t>Bessere  Demokratieförderung aller in Bielefeld lebender Menschen</a:t>
            </a:r>
          </a:p>
          <a:p>
            <a:pPr marL="342900" indent="-342900">
              <a:lnSpc>
                <a:spcPct val="107000"/>
              </a:lnSpc>
              <a:buFont typeface="Arial" panose="020B0604020202020204" pitchFamily="34" charset="0"/>
              <a:buChar char="•"/>
            </a:pPr>
            <a:r>
              <a:rPr lang="de-DE" sz="2000" dirty="0">
                <a:latin typeface="Calibri" panose="020F0502020204030204" pitchFamily="34" charset="0"/>
                <a:ea typeface="Calibri" panose="020F0502020204030204" pitchFamily="34" charset="0"/>
                <a:cs typeface="Times New Roman" panose="02020603050405020304" pitchFamily="18" charset="0"/>
              </a:rPr>
              <a:t>Stärkung der Anerkennungs-und Erinnerungskultur, sowie der Ausbau von Städtepartnerschaften</a:t>
            </a:r>
          </a:p>
          <a:p>
            <a:pPr marL="342900" lvl="0" indent="-342900">
              <a:lnSpc>
                <a:spcPct val="107000"/>
              </a:lnSpc>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Förderung der natürlichen Mehrsprachigkeit durch Schaffung von Interkulturellen Schulen</a:t>
            </a:r>
          </a:p>
          <a:p>
            <a:pPr marL="342900" lvl="0" indent="-342900">
              <a:lnSpc>
                <a:spcPct val="107000"/>
              </a:lnSpc>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Stärkung und Etablierung der interkulturellen Elternarbeit</a:t>
            </a:r>
          </a:p>
          <a:p>
            <a:pPr marL="342900" lvl="0" indent="-342900">
              <a:lnSpc>
                <a:spcPct val="107000"/>
              </a:lnSpc>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Abbau von Hürden im Zugang zu gesundheitlichen Institutionen  </a:t>
            </a:r>
          </a:p>
          <a:p>
            <a:pPr marL="342900" lvl="0" indent="-342900">
              <a:lnSpc>
                <a:spcPct val="107000"/>
              </a:lnSpc>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Umsetzung einer echten Willkommenskultur für Geflüchtete und Neuzugewanderten</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de-DE" sz="2000" dirty="0">
                <a:latin typeface="Calibri" panose="020F0502020204030204" pitchFamily="34" charset="0"/>
                <a:ea typeface="Calibri" panose="020F0502020204030204" pitchFamily="34" charset="0"/>
                <a:cs typeface="Times New Roman" panose="02020603050405020304" pitchFamily="18" charset="0"/>
              </a:rPr>
              <a:t>Gleichberechtigte- und stärkere Förderung aller sogenannten „Migrantenorganisationen“</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de-DE" sz="2000" dirty="0">
                <a:latin typeface="Calibri" panose="020F0502020204030204" pitchFamily="34" charset="0"/>
                <a:ea typeface="Calibri" panose="020F0502020204030204" pitchFamily="34" charset="0"/>
                <a:cs typeface="Times New Roman" panose="02020603050405020304" pitchFamily="18" charset="0"/>
              </a:rPr>
              <a:t>     </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9122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644496" y="1607382"/>
            <a:ext cx="10640754" cy="775845"/>
          </a:xfrm>
        </p:spPr>
        <p:txBody>
          <a:bodyPr anchor="b">
            <a:noAutofit/>
          </a:bodyPr>
          <a:lstStyle/>
          <a:p>
            <a:r>
              <a:rPr lang="de-DE" sz="3600" dirty="0">
                <a:ea typeface="Calibri" panose="020F0502020204030204" pitchFamily="34" charset="0"/>
                <a:cs typeface="Times New Roman" panose="02020603050405020304" pitchFamily="18" charset="0"/>
              </a:rPr>
              <a:t> </a:t>
            </a:r>
            <a:br>
              <a:rPr lang="de-DE" sz="3600" dirty="0">
                <a:effectLst/>
                <a:ea typeface="Calibri" panose="020F0502020204030204" pitchFamily="34" charset="0"/>
                <a:cs typeface="Times New Roman" panose="02020603050405020304" pitchFamily="18" charset="0"/>
              </a:rPr>
            </a:br>
            <a:endParaRPr lang="de-DE" sz="36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88" y="156261"/>
            <a:ext cx="3129745" cy="1212776"/>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feld 5">
            <a:extLst>
              <a:ext uri="{FF2B5EF4-FFF2-40B4-BE49-F238E27FC236}">
                <a16:creationId xmlns:a16="http://schemas.microsoft.com/office/drawing/2014/main" id="{E55695CE-7643-4E15-9282-B45EA76BD3C7}"/>
              </a:ext>
            </a:extLst>
          </p:cNvPr>
          <p:cNvSpPr txBox="1"/>
          <p:nvPr/>
        </p:nvSpPr>
        <p:spPr>
          <a:xfrm>
            <a:off x="2153221" y="1254275"/>
            <a:ext cx="10046501" cy="3934603"/>
          </a:xfrm>
          <a:prstGeom prst="rect">
            <a:avLst/>
          </a:prstGeom>
          <a:noFill/>
        </p:spPr>
        <p:txBody>
          <a:bodyPr wrap="square" rtlCol="0">
            <a:spAutoFit/>
          </a:bodyPr>
          <a:lstStyle/>
          <a:p>
            <a:pPr lvl="0">
              <a:lnSpc>
                <a:spcPct val="107000"/>
              </a:lnSpc>
            </a:pP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de-DE" sz="3600" dirty="0">
                <a:solidFill>
                  <a:srgbClr val="C00000"/>
                </a:solidFill>
                <a:latin typeface="Calibri" panose="020F0502020204030204" pitchFamily="34" charset="0"/>
                <a:ea typeface="Calibri" panose="020F0502020204030204" pitchFamily="34" charset="0"/>
                <a:cs typeface="Times New Roman" panose="02020603050405020304" pitchFamily="18" charset="0"/>
              </a:rPr>
              <a:t>Herzlichen Dank für die gute Zusammenarbeit! </a:t>
            </a:r>
          </a:p>
          <a:p>
            <a:pPr lvl="0">
              <a:lnSpc>
                <a:spcPct val="107000"/>
              </a:lnSpc>
            </a:pPr>
            <a:r>
              <a:rPr lang="de-DE" sz="3600" dirty="0">
                <a:solidFill>
                  <a:srgbClr val="C00000"/>
                </a:solidFill>
                <a:latin typeface="Calibri" panose="020F0502020204030204" pitchFamily="34" charset="0"/>
                <a:ea typeface="Calibri" panose="020F0502020204030204" pitchFamily="34" charset="0"/>
                <a:cs typeface="Times New Roman" panose="02020603050405020304" pitchFamily="18" charset="0"/>
              </a:rPr>
              <a:t>Ich wünsche Ihnen weiterhin viel Erfolg bei all Ihren Vorhaben!</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de-DE" sz="2000" dirty="0">
                <a:latin typeface="Calibri" panose="020F0502020204030204" pitchFamily="34" charset="0"/>
                <a:ea typeface="Calibri" panose="020F0502020204030204" pitchFamily="34" charset="0"/>
                <a:cs typeface="Times New Roman" panose="02020603050405020304" pitchFamily="18" charset="0"/>
              </a:rPr>
              <a:t>     </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035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0" y="0"/>
            <a:ext cx="12192000" cy="6858000"/>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6"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feld 6">
            <a:extLst>
              <a:ext uri="{FF2B5EF4-FFF2-40B4-BE49-F238E27FC236}">
                <a16:creationId xmlns:a16="http://schemas.microsoft.com/office/drawing/2014/main" id="{141C5AAC-D690-F748-47FE-7C905057E3CB}"/>
              </a:ext>
            </a:extLst>
          </p:cNvPr>
          <p:cNvSpPr txBox="1"/>
          <p:nvPr/>
        </p:nvSpPr>
        <p:spPr>
          <a:xfrm>
            <a:off x="1806341" y="1995849"/>
            <a:ext cx="7324212" cy="4154984"/>
          </a:xfrm>
          <a:prstGeom prst="rect">
            <a:avLst/>
          </a:prstGeom>
          <a:noFill/>
        </p:spPr>
        <p:txBody>
          <a:bodyPr wrap="square">
            <a:spAutoFit/>
          </a:bodyPr>
          <a:lstStyle/>
          <a:p>
            <a:r>
              <a:rPr lang="de-DE" sz="2400" dirty="0">
                <a:effectLst/>
                <a:latin typeface="Calibri" panose="020F0502020204030204" pitchFamily="34" charset="0"/>
                <a:ea typeface="Calibri" panose="020F0502020204030204" pitchFamily="34" charset="0"/>
                <a:cs typeface="Calibri" panose="020F0502020204030204" pitchFamily="34" charset="0"/>
              </a:rPr>
              <a:t> </a:t>
            </a:r>
            <a:r>
              <a:rPr lang="de-DE" sz="24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Am 25.06. 2021 wurde der Antrag des Integrationsrates bzgl. der Würdigung der ersten Gastarbeitergeneration anlässlich des 60. Jahrestages des Anwerbeabkommen zwischen der Türkei und BRD wurde durch den Rat der Stadt Bielefeld "einstimmig" beschlossen. Die zwei Gegenstimmen der Nazipartei sind hierbei irrelevant. Wir als Integrationsrat können richtig stolz darauf sein, da es in keiner Kommune Deutschlandweit so einen umfassenden Beschluss zur Würdigung dieser Menschen gibt!</a:t>
            </a:r>
            <a:br>
              <a:rPr lang="de-DE" sz="24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br>
            <a:endParaRPr lang="de-DE" sz="2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3953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0" y="-693019"/>
            <a:ext cx="12192000" cy="7551019"/>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6"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Inhaltsplatzhalter 4">
            <a:extLst>
              <a:ext uri="{FF2B5EF4-FFF2-40B4-BE49-F238E27FC236}">
                <a16:creationId xmlns:a16="http://schemas.microsoft.com/office/drawing/2014/main" id="{33409582-2A59-B80C-00A1-68CB9A4EB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2289" y="1480643"/>
            <a:ext cx="8037095" cy="5320557"/>
          </a:xfrm>
          <a:prstGeom prst="rect">
            <a:avLst/>
          </a:prstGeom>
        </p:spPr>
      </p:pic>
      <p:sp>
        <p:nvSpPr>
          <p:cNvPr id="9" name="Textfeld 8">
            <a:extLst>
              <a:ext uri="{FF2B5EF4-FFF2-40B4-BE49-F238E27FC236}">
                <a16:creationId xmlns:a16="http://schemas.microsoft.com/office/drawing/2014/main" id="{E122B7EB-217A-6443-D0F8-56D524122ABB}"/>
              </a:ext>
            </a:extLst>
          </p:cNvPr>
          <p:cNvSpPr txBox="1"/>
          <p:nvPr/>
        </p:nvSpPr>
        <p:spPr>
          <a:xfrm>
            <a:off x="32616" y="2067557"/>
            <a:ext cx="3461355" cy="1938992"/>
          </a:xfrm>
          <a:prstGeom prst="rect">
            <a:avLst/>
          </a:prstGeom>
          <a:noFill/>
        </p:spPr>
        <p:txBody>
          <a:bodyPr wrap="square">
            <a:spAutoFit/>
          </a:bodyPr>
          <a:lstStyle/>
          <a:p>
            <a:r>
              <a:rPr lang="de-DE" sz="2400" b="1" dirty="0">
                <a:solidFill>
                  <a:srgbClr val="C00000"/>
                </a:solidFill>
              </a:rPr>
              <a:t>Gremienarbeit anders gestalten!</a:t>
            </a:r>
          </a:p>
          <a:p>
            <a:r>
              <a:rPr lang="de-DE" sz="2400" b="1" dirty="0">
                <a:solidFill>
                  <a:srgbClr val="C00000"/>
                </a:solidFill>
              </a:rPr>
              <a:t>Mit den Bürger*innen, für die Bürger*innen!</a:t>
            </a:r>
          </a:p>
          <a:p>
            <a:r>
              <a:rPr lang="de-DE" sz="2400" b="1" dirty="0">
                <a:solidFill>
                  <a:srgbClr val="C00000"/>
                </a:solidFill>
              </a:rPr>
              <a:t> </a:t>
            </a:r>
          </a:p>
        </p:txBody>
      </p:sp>
    </p:spTree>
    <p:extLst>
      <p:ext uri="{BB962C8B-B14F-4D97-AF65-F5344CB8AC3E}">
        <p14:creationId xmlns:p14="http://schemas.microsoft.com/office/powerpoint/2010/main" val="902430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0" y="0"/>
            <a:ext cx="12192000" cy="6858000"/>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feld 6">
            <a:extLst>
              <a:ext uri="{FF2B5EF4-FFF2-40B4-BE49-F238E27FC236}">
                <a16:creationId xmlns:a16="http://schemas.microsoft.com/office/drawing/2014/main" id="{141C5AAC-D690-F748-47FE-7C905057E3CB}"/>
              </a:ext>
            </a:extLst>
          </p:cNvPr>
          <p:cNvSpPr txBox="1"/>
          <p:nvPr/>
        </p:nvSpPr>
        <p:spPr>
          <a:xfrm>
            <a:off x="0" y="1976857"/>
            <a:ext cx="3910988" cy="2308325"/>
          </a:xfrm>
          <a:prstGeom prst="rect">
            <a:avLst/>
          </a:prstGeom>
          <a:noFill/>
        </p:spPr>
        <p:txBody>
          <a:bodyPr wrap="square">
            <a:spAutoFit/>
          </a:bodyPr>
          <a:lstStyle/>
          <a:p>
            <a:r>
              <a:rPr lang="de-DE" sz="2400" dirty="0">
                <a:effectLst/>
                <a:latin typeface="Times New Roman" panose="02020603050405020304" pitchFamily="18" charset="0"/>
                <a:ea typeface="Times New Roman" panose="02020603050405020304" pitchFamily="18" charset="0"/>
              </a:rPr>
              <a:t> </a:t>
            </a:r>
            <a:br>
              <a:rPr lang="de-DE" sz="2400" dirty="0">
                <a:effectLst/>
                <a:latin typeface="Times New Roman" panose="02020603050405020304" pitchFamily="18" charset="0"/>
                <a:ea typeface="Times New Roman" panose="02020603050405020304" pitchFamily="18" charset="0"/>
              </a:rPr>
            </a:br>
            <a:r>
              <a:rPr lang="de-DE" sz="2400" dirty="0">
                <a:solidFill>
                  <a:srgbClr val="C00000"/>
                </a:solidFill>
                <a:effectLst/>
                <a:latin typeface="Times New Roman" panose="02020603050405020304" pitchFamily="18" charset="0"/>
                <a:ea typeface="Times New Roman" panose="02020603050405020304" pitchFamily="18" charset="0"/>
              </a:rPr>
              <a:t>Auch mit der Vergabe des Integrationspreis sollen die Errungenschaften der Gastarbeiter*innen gewürdigt werden. </a:t>
            </a:r>
            <a:endParaRPr lang="de-DE" sz="2400" b="1" dirty="0">
              <a:solidFill>
                <a:srgbClr val="C00000"/>
              </a:solidFill>
            </a:endParaRPr>
          </a:p>
        </p:txBody>
      </p:sp>
      <p:pic>
        <p:nvPicPr>
          <p:cNvPr id="4" name="Inhaltsplatzhalter 4">
            <a:extLst>
              <a:ext uri="{FF2B5EF4-FFF2-40B4-BE49-F238E27FC236}">
                <a16:creationId xmlns:a16="http://schemas.microsoft.com/office/drawing/2014/main" id="{FD654113-BC48-8C47-3BC3-26D3BFB10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112" y="2096720"/>
            <a:ext cx="7758654" cy="4709646"/>
          </a:xfrm>
          <a:prstGeom prst="rect">
            <a:avLst/>
          </a:prstGeom>
        </p:spPr>
      </p:pic>
    </p:spTree>
    <p:extLst>
      <p:ext uri="{BB962C8B-B14F-4D97-AF65-F5344CB8AC3E}">
        <p14:creationId xmlns:p14="http://schemas.microsoft.com/office/powerpoint/2010/main" val="3284544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0" y="0"/>
            <a:ext cx="12192000" cy="6858000"/>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feld 6">
            <a:extLst>
              <a:ext uri="{FF2B5EF4-FFF2-40B4-BE49-F238E27FC236}">
                <a16:creationId xmlns:a16="http://schemas.microsoft.com/office/drawing/2014/main" id="{141C5AAC-D690-F748-47FE-7C905057E3CB}"/>
              </a:ext>
            </a:extLst>
          </p:cNvPr>
          <p:cNvSpPr txBox="1"/>
          <p:nvPr/>
        </p:nvSpPr>
        <p:spPr>
          <a:xfrm>
            <a:off x="1806341" y="1995849"/>
            <a:ext cx="7324212" cy="830997"/>
          </a:xfrm>
          <a:prstGeom prst="rect">
            <a:avLst/>
          </a:prstGeom>
          <a:noFill/>
        </p:spPr>
        <p:txBody>
          <a:bodyPr wrap="square">
            <a:spAutoFit/>
          </a:bodyPr>
          <a:lstStyle/>
          <a:p>
            <a:br>
              <a:rPr lang="de-DE" sz="2400" dirty="0">
                <a:effectLst/>
                <a:latin typeface="Times New Roman" panose="02020603050405020304" pitchFamily="18" charset="0"/>
                <a:ea typeface="Times New Roman" panose="02020603050405020304" pitchFamily="18" charset="0"/>
              </a:rPr>
            </a:br>
            <a:endParaRPr lang="de-DE" sz="2400" b="1" dirty="0">
              <a:solidFill>
                <a:srgbClr val="C00000"/>
              </a:solidFill>
            </a:endParaRPr>
          </a:p>
        </p:txBody>
      </p:sp>
      <p:pic>
        <p:nvPicPr>
          <p:cNvPr id="3" name="Inhaltsplatzhalter 4">
            <a:extLst>
              <a:ext uri="{FF2B5EF4-FFF2-40B4-BE49-F238E27FC236}">
                <a16:creationId xmlns:a16="http://schemas.microsoft.com/office/drawing/2014/main" id="{3C19D088-E211-19EF-40E2-F1C8DEEED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379" y="1947817"/>
            <a:ext cx="5773271" cy="4728018"/>
          </a:xfrm>
          <a:prstGeom prst="rect">
            <a:avLst/>
          </a:prstGeom>
        </p:spPr>
      </p:pic>
    </p:spTree>
    <p:extLst>
      <p:ext uri="{BB962C8B-B14F-4D97-AF65-F5344CB8AC3E}">
        <p14:creationId xmlns:p14="http://schemas.microsoft.com/office/powerpoint/2010/main" val="2621062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0" y="0"/>
            <a:ext cx="12192000" cy="6858000"/>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Inhaltsplatzhalter 4">
            <a:extLst>
              <a:ext uri="{FF2B5EF4-FFF2-40B4-BE49-F238E27FC236}">
                <a16:creationId xmlns:a16="http://schemas.microsoft.com/office/drawing/2014/main" id="{3C19D088-E211-19EF-40E2-F1C8DEEEDB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03310" y="0"/>
            <a:ext cx="7788690" cy="6705600"/>
          </a:xfrm>
          <a:prstGeom prst="rect">
            <a:avLst/>
          </a:prstGeom>
        </p:spPr>
      </p:pic>
      <p:sp>
        <p:nvSpPr>
          <p:cNvPr id="6" name="Textfeld 5">
            <a:extLst>
              <a:ext uri="{FF2B5EF4-FFF2-40B4-BE49-F238E27FC236}">
                <a16:creationId xmlns:a16="http://schemas.microsoft.com/office/drawing/2014/main" id="{7C8F7158-2165-4E88-A54C-E7BB830C2007}"/>
              </a:ext>
            </a:extLst>
          </p:cNvPr>
          <p:cNvSpPr txBox="1"/>
          <p:nvPr/>
        </p:nvSpPr>
        <p:spPr>
          <a:xfrm>
            <a:off x="152400" y="2643049"/>
            <a:ext cx="3137648" cy="2308324"/>
          </a:xfrm>
          <a:prstGeom prst="rect">
            <a:avLst/>
          </a:prstGeom>
          <a:noFill/>
        </p:spPr>
        <p:txBody>
          <a:bodyPr wrap="square">
            <a:spAutoFit/>
          </a:bodyPr>
          <a:lstStyle/>
          <a:p>
            <a:r>
              <a:rPr lang="de-DE" sz="2400" dirty="0">
                <a:solidFill>
                  <a:srgbClr val="C00000"/>
                </a:solidFill>
              </a:rPr>
              <a:t>Sitzung in der Jüdische Gemeinde und Verabschiedung der Resolution gegen Antisemitismus, Mai 2022</a:t>
            </a:r>
          </a:p>
        </p:txBody>
      </p:sp>
    </p:spTree>
    <p:extLst>
      <p:ext uri="{BB962C8B-B14F-4D97-AF65-F5344CB8AC3E}">
        <p14:creationId xmlns:p14="http://schemas.microsoft.com/office/powerpoint/2010/main" val="969361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0" y="0"/>
            <a:ext cx="12192000" cy="6858000"/>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feld 5">
            <a:extLst>
              <a:ext uri="{FF2B5EF4-FFF2-40B4-BE49-F238E27FC236}">
                <a16:creationId xmlns:a16="http://schemas.microsoft.com/office/drawing/2014/main" id="{7C8F7158-2165-4E88-A54C-E7BB830C2007}"/>
              </a:ext>
            </a:extLst>
          </p:cNvPr>
          <p:cNvSpPr txBox="1"/>
          <p:nvPr/>
        </p:nvSpPr>
        <p:spPr>
          <a:xfrm>
            <a:off x="152400" y="2643049"/>
            <a:ext cx="3137648" cy="2308324"/>
          </a:xfrm>
          <a:prstGeom prst="rect">
            <a:avLst/>
          </a:prstGeom>
          <a:noFill/>
        </p:spPr>
        <p:txBody>
          <a:bodyPr wrap="square">
            <a:spAutoFit/>
          </a:bodyPr>
          <a:lstStyle/>
          <a:p>
            <a:r>
              <a:rPr lang="de-DE" sz="2400" dirty="0">
                <a:solidFill>
                  <a:srgbClr val="C00000"/>
                </a:solidFill>
                <a:latin typeface="Calibri" panose="020F0502020204030204" pitchFamily="34" charset="0"/>
                <a:ea typeface="Calibri" panose="020F0502020204030204" pitchFamily="34" charset="0"/>
                <a:cs typeface="Times New Roman" panose="02020603050405020304" pitchFamily="18" charset="0"/>
              </a:rPr>
              <a:t>Mitgliederversammlung   mit Ministerin Paul  und Bielefelder Landtagsabgeordneten als Gäste (12/22)</a:t>
            </a:r>
            <a:br>
              <a:rPr lang="de-DE" sz="2400" dirty="0">
                <a:latin typeface="Calibri" panose="020F0502020204030204" pitchFamily="34" charset="0"/>
                <a:ea typeface="Calibri" panose="020F0502020204030204" pitchFamily="34" charset="0"/>
                <a:cs typeface="Times New Roman" panose="02020603050405020304" pitchFamily="18" charset="0"/>
              </a:rPr>
            </a:br>
            <a:endParaRPr lang="de-DE" sz="2400" dirty="0">
              <a:solidFill>
                <a:srgbClr val="C00000"/>
              </a:solidFill>
            </a:endParaRPr>
          </a:p>
        </p:txBody>
      </p:sp>
      <p:sp>
        <p:nvSpPr>
          <p:cNvPr id="7" name="Textfeld 6">
            <a:extLst>
              <a:ext uri="{FF2B5EF4-FFF2-40B4-BE49-F238E27FC236}">
                <a16:creationId xmlns:a16="http://schemas.microsoft.com/office/drawing/2014/main" id="{03FE4ECD-A9F0-7733-E04D-921ADCD0A5CF}"/>
              </a:ext>
            </a:extLst>
          </p:cNvPr>
          <p:cNvSpPr txBox="1"/>
          <p:nvPr/>
        </p:nvSpPr>
        <p:spPr>
          <a:xfrm>
            <a:off x="3290048" y="1103712"/>
            <a:ext cx="6364203" cy="646331"/>
          </a:xfrm>
          <a:prstGeom prst="rect">
            <a:avLst/>
          </a:prstGeom>
          <a:noFill/>
        </p:spPr>
        <p:txBody>
          <a:bodyPr wrap="square">
            <a:spAutoFit/>
          </a:bodyPr>
          <a:lstStyle/>
          <a:p>
            <a:br>
              <a:rPr lang="de-DE" sz="1800" dirty="0">
                <a:latin typeface="Calibri" panose="020F0502020204030204" pitchFamily="34" charset="0"/>
                <a:ea typeface="Calibri" panose="020F0502020204030204" pitchFamily="34" charset="0"/>
                <a:cs typeface="Times New Roman" panose="02020603050405020304" pitchFamily="18" charset="0"/>
              </a:rPr>
            </a:br>
            <a:endParaRPr lang="de-DE" dirty="0"/>
          </a:p>
        </p:txBody>
      </p:sp>
      <p:pic>
        <p:nvPicPr>
          <p:cNvPr id="8" name="Inhaltsplatzhalter 4">
            <a:extLst>
              <a:ext uri="{FF2B5EF4-FFF2-40B4-BE49-F238E27FC236}">
                <a16:creationId xmlns:a16="http://schemas.microsoft.com/office/drawing/2014/main" id="{5B1C09BD-DD84-6BA1-09F9-6EBD909C5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230" y="56801"/>
            <a:ext cx="5805889" cy="6797044"/>
          </a:xfrm>
          <a:prstGeom prst="rect">
            <a:avLst/>
          </a:prstGeom>
        </p:spPr>
      </p:pic>
    </p:spTree>
    <p:extLst>
      <p:ext uri="{BB962C8B-B14F-4D97-AF65-F5344CB8AC3E}">
        <p14:creationId xmlns:p14="http://schemas.microsoft.com/office/powerpoint/2010/main" val="2779647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85A923-BCE2-408E-ABFB-711FEF1A75EE}"/>
              </a:ext>
            </a:extLst>
          </p:cNvPr>
          <p:cNvSpPr>
            <a:spLocks noGrp="1"/>
          </p:cNvSpPr>
          <p:nvPr>
            <p:ph type="ctrTitle"/>
          </p:nvPr>
        </p:nvSpPr>
        <p:spPr>
          <a:xfrm>
            <a:off x="0" y="0"/>
            <a:ext cx="12192000" cy="6858000"/>
          </a:xfrm>
        </p:spPr>
        <p:txBody>
          <a:bodyPr anchor="b">
            <a:normAutofit/>
          </a:bodyPr>
          <a:lstStyle/>
          <a:p>
            <a:r>
              <a:rPr lang="de-DE" sz="1800" dirty="0">
                <a:effectLst/>
                <a:latin typeface="Times New Roman" panose="02020603050405020304" pitchFamily="18" charset="0"/>
                <a:ea typeface="Times New Roman" panose="02020603050405020304" pitchFamily="18" charset="0"/>
              </a:rPr>
              <a:t> </a:t>
            </a:r>
            <a:endParaRPr lang="de-DE" sz="4000"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fik 4">
            <a:extLst>
              <a:ext uri="{FF2B5EF4-FFF2-40B4-BE49-F238E27FC236}">
                <a16:creationId xmlns:a16="http://schemas.microsoft.com/office/drawing/2014/main" id="{23E71014-5DC2-4AA3-98E5-D9367D0D3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00"/>
            <a:ext cx="4135972" cy="183429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feld 5">
            <a:extLst>
              <a:ext uri="{FF2B5EF4-FFF2-40B4-BE49-F238E27FC236}">
                <a16:creationId xmlns:a16="http://schemas.microsoft.com/office/drawing/2014/main" id="{7C8F7158-2165-4E88-A54C-E7BB830C2007}"/>
              </a:ext>
            </a:extLst>
          </p:cNvPr>
          <p:cNvSpPr txBox="1"/>
          <p:nvPr/>
        </p:nvSpPr>
        <p:spPr>
          <a:xfrm>
            <a:off x="120354" y="2502347"/>
            <a:ext cx="3137648" cy="1938992"/>
          </a:xfrm>
          <a:prstGeom prst="rect">
            <a:avLst/>
          </a:prstGeom>
          <a:noFill/>
        </p:spPr>
        <p:txBody>
          <a:bodyPr wrap="square">
            <a:spAutoFit/>
          </a:bodyPr>
          <a:lstStyle/>
          <a:p>
            <a:r>
              <a:rPr lang="de-DE" sz="2400" dirty="0">
                <a:solidFill>
                  <a:srgbClr val="C00000"/>
                </a:solidFill>
                <a:latin typeface="Calibri" panose="020F0502020204030204" pitchFamily="34" charset="0"/>
                <a:ea typeface="Calibri" panose="020F0502020204030204" pitchFamily="34" charset="0"/>
                <a:cs typeface="Times New Roman" panose="02020603050405020304" pitchFamily="18" charset="0"/>
              </a:rPr>
              <a:t>Ausstellung „Angekommen“ in Kooperation mit dem Historischen Museum (02/23- 8/23)</a:t>
            </a:r>
            <a:endParaRPr lang="de-DE" sz="2400" dirty="0">
              <a:solidFill>
                <a:srgbClr val="C00000"/>
              </a:solidFill>
            </a:endParaRPr>
          </a:p>
        </p:txBody>
      </p:sp>
      <p:sp>
        <p:nvSpPr>
          <p:cNvPr id="7" name="Textfeld 6">
            <a:extLst>
              <a:ext uri="{FF2B5EF4-FFF2-40B4-BE49-F238E27FC236}">
                <a16:creationId xmlns:a16="http://schemas.microsoft.com/office/drawing/2014/main" id="{03FE4ECD-A9F0-7733-E04D-921ADCD0A5CF}"/>
              </a:ext>
            </a:extLst>
          </p:cNvPr>
          <p:cNvSpPr txBox="1"/>
          <p:nvPr/>
        </p:nvSpPr>
        <p:spPr>
          <a:xfrm>
            <a:off x="3130105" y="-86776"/>
            <a:ext cx="6364203" cy="646331"/>
          </a:xfrm>
          <a:prstGeom prst="rect">
            <a:avLst/>
          </a:prstGeom>
          <a:noFill/>
        </p:spPr>
        <p:txBody>
          <a:bodyPr wrap="square">
            <a:spAutoFit/>
          </a:bodyPr>
          <a:lstStyle/>
          <a:p>
            <a:br>
              <a:rPr lang="de-DE" sz="1800" dirty="0">
                <a:latin typeface="Calibri" panose="020F0502020204030204" pitchFamily="34" charset="0"/>
                <a:ea typeface="Calibri" panose="020F0502020204030204" pitchFamily="34" charset="0"/>
                <a:cs typeface="Times New Roman" panose="02020603050405020304" pitchFamily="18" charset="0"/>
              </a:rPr>
            </a:br>
            <a:endParaRPr lang="de-DE" dirty="0"/>
          </a:p>
        </p:txBody>
      </p:sp>
      <p:pic>
        <p:nvPicPr>
          <p:cNvPr id="9" name="Inhaltsplatzhalter 8">
            <a:extLst>
              <a:ext uri="{FF2B5EF4-FFF2-40B4-BE49-F238E27FC236}">
                <a16:creationId xmlns:a16="http://schemas.microsoft.com/office/drawing/2014/main" id="{EE9D39A1-C775-FC6D-6E20-66C9583DB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
            <a:ext cx="7086600" cy="6777598"/>
          </a:xfrm>
          <a:prstGeom prst="rect">
            <a:avLst/>
          </a:prstGeom>
        </p:spPr>
      </p:pic>
    </p:spTree>
    <p:extLst>
      <p:ext uri="{BB962C8B-B14F-4D97-AF65-F5344CB8AC3E}">
        <p14:creationId xmlns:p14="http://schemas.microsoft.com/office/powerpoint/2010/main" val="230671584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368</Words>
  <Application>Microsoft Office PowerPoint</Application>
  <PresentationFormat>Breitbild</PresentationFormat>
  <Paragraphs>65</Paragraphs>
  <Slides>23</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23</vt:i4>
      </vt:variant>
    </vt:vector>
  </HeadingPairs>
  <TitlesOfParts>
    <vt:vector size="28" baseType="lpstr">
      <vt:lpstr>Arial</vt:lpstr>
      <vt:lpstr>Calibri</vt:lpstr>
      <vt:lpstr>Calibri Light</vt:lpstr>
      <vt:lpstr>Times New Roman</vt:lpstr>
      <vt:lpstr>Office</vt:lpstr>
      <vt:lpstr>Brückenbauer des gesellschaftlichen Zusammenhalts als verpflichtendes Gremium nach §27 GO NRW</vt:lpstr>
      <vt:lpstr>PowerPoint-Präsentation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Weitere Ziele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Beispiel für eine gelungene Zusammenarbeit mit lokalen Akteuren und Verwaltung</dc:title>
  <dc:creator>Nadine Berends</dc:creator>
  <cp:lastModifiedBy>Adilovic, Murisa (170)</cp:lastModifiedBy>
  <cp:revision>38</cp:revision>
  <dcterms:created xsi:type="dcterms:W3CDTF">2022-03-04T17:01:18Z</dcterms:created>
  <dcterms:modified xsi:type="dcterms:W3CDTF">2025-06-25T13:49:36Z</dcterms:modified>
  <cp:contentStatus/>
</cp:coreProperties>
</file>